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4" r:id="rId2"/>
    <p:sldMasterId id="2147483770" r:id="rId3"/>
  </p:sldMasterIdLst>
  <p:notesMasterIdLst>
    <p:notesMasterId r:id="rId22"/>
  </p:notesMasterIdLst>
  <p:sldIdLst>
    <p:sldId id="261" r:id="rId4"/>
    <p:sldId id="564" r:id="rId5"/>
    <p:sldId id="565" r:id="rId6"/>
    <p:sldId id="566" r:id="rId7"/>
    <p:sldId id="573" r:id="rId8"/>
    <p:sldId id="576" r:id="rId9"/>
    <p:sldId id="577" r:id="rId10"/>
    <p:sldId id="578" r:id="rId11"/>
    <p:sldId id="567" r:id="rId12"/>
    <p:sldId id="579" r:id="rId13"/>
    <p:sldId id="586" r:id="rId14"/>
    <p:sldId id="580" r:id="rId15"/>
    <p:sldId id="588" r:id="rId16"/>
    <p:sldId id="589" r:id="rId17"/>
    <p:sldId id="590" r:id="rId18"/>
    <p:sldId id="591" r:id="rId19"/>
    <p:sldId id="592" r:id="rId20"/>
    <p:sldId id="412" r:id="rId21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CCFF"/>
    <a:srgbClr val="FF99CC"/>
    <a:srgbClr val="FFFFCC"/>
    <a:srgbClr val="79DD79"/>
    <a:srgbClr val="2C5800"/>
    <a:srgbClr val="3FBF3F"/>
    <a:srgbClr val="74B230"/>
    <a:srgbClr val="B0CA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1921" autoAdjust="0"/>
  </p:normalViewPr>
  <p:slideViewPr>
    <p:cSldViewPr>
      <p:cViewPr varScale="1">
        <p:scale>
          <a:sx n="117" d="100"/>
          <a:sy n="117" d="100"/>
        </p:scale>
        <p:origin x="204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121AD3-D457-423F-B762-5A04EBFB987A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E045567-44EB-46B0-8DCB-7F8391393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84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76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6823-42D8-41D7-A286-1AD98FC11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704DE-E118-47BA-BAFA-083519065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8FF8-27AC-46B8-A12A-87BE08F01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443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49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246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184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343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994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364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87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D43B4-613F-4379-ABAC-C8A11782D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75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867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423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08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3602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7038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467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763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322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71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BD8BC-A248-47BB-A73A-87ED84BA6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425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2190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5989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844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EFC4B-73DF-4EDA-A5B5-D75A7FD3D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57C-23A9-4E64-AAEB-4F581A428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E1A03-4FB9-47EE-92D9-8A47230A3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1F37-319C-43F7-B6A0-E91FC2509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2DBE2-C6BF-4E60-A1F4-F676141D4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5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31A5-5C1F-45BE-86F4-F9584817C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/>
              <a:pPr>
                <a:defRPr/>
              </a:pPr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1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0001CF-77C2-44E0-BA35-A542DF79707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4021-01F2-4CDF-9B37-1BCDC2F166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67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base.garant.ru/12125268/e3b4936b9aad06dabb2a6618c97197da/" TargetMode="External"/><Relationship Id="rId13" Type="http://schemas.openxmlformats.org/officeDocument/2006/relationships/image" Target="../media/image5.jpeg"/><Relationship Id="rId3" Type="http://schemas.openxmlformats.org/officeDocument/2006/relationships/hyperlink" Target="http://base.garant.ru/70291362/363aa18e6c32ff15fa5ec3b09cbefbf6/" TargetMode="External"/><Relationship Id="rId7" Type="http://schemas.openxmlformats.org/officeDocument/2006/relationships/hyperlink" Target="http://base.garant.ru/70291362/5f8ae450aa10a78f0b0005a38b5989df/" TargetMode="External"/><Relationship Id="rId12" Type="http://schemas.openxmlformats.org/officeDocument/2006/relationships/hyperlink" Target="http://base.garant.ru/12125268/9f6774aaff4e80d172a6417b201b7e96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base.garant.ru/70291362/afa6a9ba04392e1cfe1c09aeb8a7e5f4/" TargetMode="External"/><Relationship Id="rId11" Type="http://schemas.openxmlformats.org/officeDocument/2006/relationships/hyperlink" Target="http://base.garant.ru/12125268/327e20a561e4495a1b0e6e710c9ec39c/" TargetMode="External"/><Relationship Id="rId5" Type="http://schemas.openxmlformats.org/officeDocument/2006/relationships/hyperlink" Target="http://base.garant.ru/70291362/07bdd21ab547687f72d1294bbd35ef3e/" TargetMode="External"/><Relationship Id="rId10" Type="http://schemas.openxmlformats.org/officeDocument/2006/relationships/hyperlink" Target="http://base.garant.ru/12125268/019663de1a1d5400d8d7e472836929d5/" TargetMode="External"/><Relationship Id="rId4" Type="http://schemas.openxmlformats.org/officeDocument/2006/relationships/hyperlink" Target="http://base.garant.ru/70291362/92409a09f2fd78349ae7c7f2064bf25a/" TargetMode="External"/><Relationship Id="rId9" Type="http://schemas.openxmlformats.org/officeDocument/2006/relationships/hyperlink" Target="http://base.garant.ru/12125268/3d6764d4792cb1a58081f87d8a3ef094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47" y="49798"/>
            <a:ext cx="12192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75520" y="1556792"/>
            <a:ext cx="92170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Профессиональные стандарты в сфере образования в условиях реализации НСУР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 </a:t>
            </a:r>
          </a:p>
        </p:txBody>
      </p:sp>
      <p:pic>
        <p:nvPicPr>
          <p:cNvPr id="27653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4818" y="169866"/>
            <a:ext cx="10429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527806" y="5085184"/>
            <a:ext cx="5040128" cy="648072"/>
          </a:xfrm>
          <a:prstGeom prst="rect">
            <a:avLst/>
          </a:prstGeom>
          <a:ln>
            <a:noFill/>
          </a:ln>
          <a:effectLst/>
        </p:spPr>
        <p:txBody>
          <a:bodyPr vert="horz" lIns="91438" tIns="45719" rIns="91438" bIns="4571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9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Шаяхметова Р.И., начальник отдела ДПО МОиН РТ</a:t>
            </a:r>
          </a:p>
          <a:p>
            <a:pPr algn="r">
              <a:lnSpc>
                <a:spcPts val="1900"/>
              </a:lnSpc>
            </a:pPr>
            <a:endParaRPr lang="ru-RU" sz="22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85"/>
          <a:stretch/>
        </p:blipFill>
        <p:spPr bwMode="auto">
          <a:xfrm>
            <a:off x="-1035" y="6381328"/>
            <a:ext cx="12193035" cy="47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оценки выполнения требований профессионального стандарта педагога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Итоговая оценка профессиональной деятельности педагога производится по результатам обучения, воспитания и развития </a:t>
            </a:r>
            <a:r>
              <a:rPr lang="ru-RU" sz="2000" b="1" dirty="0" smtClean="0"/>
              <a:t>учащихся.</a:t>
            </a:r>
          </a:p>
          <a:p>
            <a:pPr marL="0" indent="0">
              <a:buNone/>
            </a:pPr>
            <a:r>
              <a:rPr lang="ru-RU" sz="2000" dirty="0" smtClean="0"/>
              <a:t>- Так</a:t>
            </a:r>
            <a:r>
              <a:rPr lang="ru-RU" sz="2000" dirty="0"/>
              <a:t>, в оценке работы педагога с сохранными, способными учащимися в качестве критериев могут рассматриваться высокие учебные достижения и победы в олимпиадах разного уровня.</a:t>
            </a:r>
          </a:p>
          <a:p>
            <a:pPr>
              <a:buNone/>
            </a:pPr>
            <a:r>
              <a:rPr lang="ru-RU" sz="2000" dirty="0" smtClean="0"/>
              <a:t>- По </a:t>
            </a:r>
            <a:r>
              <a:rPr lang="ru-RU" sz="2000" dirty="0"/>
              <a:t>отношению к учащимся, имеющим особенности и ограниченные возможности, в качестве критериев успешной работы педагогами совместно с психологами могут рассматриваться интегративные показатели, свидетельствующие о положительной динамике развития ребенка. (Был – стал.) </a:t>
            </a:r>
            <a:endParaRPr lang="ru-RU" sz="2000" dirty="0" smtClean="0"/>
          </a:p>
          <a:p>
            <a:pPr>
              <a:buFontTx/>
              <a:buChar char="-"/>
            </a:pPr>
            <a:r>
              <a:rPr lang="ru-RU" sz="2000" dirty="0" smtClean="0"/>
              <a:t>Профессиональная </a:t>
            </a:r>
            <a:r>
              <a:rPr lang="ru-RU" sz="2000" dirty="0"/>
              <a:t>деятельность педагога дошкольного образования оценивается только комплексно. </a:t>
            </a:r>
            <a:r>
              <a:rPr lang="ru-RU" sz="2000" i="1" dirty="0"/>
              <a:t>Интегративные показатели оценки деятельности педагога преобладают и в начальной </a:t>
            </a:r>
            <a:r>
              <a:rPr lang="ru-RU" sz="2000" i="1" dirty="0" smtClean="0"/>
              <a:t>школе и т.д.</a:t>
            </a:r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21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и трудовые функции уровневого профессионального стандарта педагога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sz="2000" dirty="0"/>
              <a:t>Введена национальная система учительского роста педагогических работников, в том числе внесены изменения в номенклатуру должностей педагогических </a:t>
            </a:r>
            <a:r>
              <a:rPr lang="ru-RU" sz="2000" dirty="0" smtClean="0"/>
              <a:t>работников: </a:t>
            </a:r>
            <a:endParaRPr lang="ru-RU" sz="20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u-RU" sz="2000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000" dirty="0" smtClean="0">
                <a:solidFill>
                  <a:prstClr val="black"/>
                </a:solidFill>
              </a:rPr>
              <a:t>         (А) должность «</a:t>
            </a:r>
            <a:r>
              <a:rPr lang="ru-RU" sz="2000" b="1" dirty="0" smtClean="0">
                <a:solidFill>
                  <a:prstClr val="black"/>
                </a:solidFill>
              </a:rPr>
              <a:t>Учитель»   </a:t>
            </a:r>
            <a:r>
              <a:rPr lang="ru-RU" sz="2000" dirty="0" smtClean="0">
                <a:solidFill>
                  <a:prstClr val="black"/>
                </a:solidFill>
              </a:rPr>
              <a:t> (осуществление профессиональной деятельности, т.е. реализация образовательной программы)</a:t>
            </a:r>
            <a:endParaRPr lang="ru-RU" sz="200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000" dirty="0" smtClean="0">
                <a:solidFill>
                  <a:prstClr val="black"/>
                </a:solidFill>
              </a:rPr>
              <a:t>         (В) должность «</a:t>
            </a:r>
            <a:r>
              <a:rPr lang="ru-RU" sz="2000" b="1" dirty="0" smtClean="0">
                <a:solidFill>
                  <a:prstClr val="black"/>
                </a:solidFill>
              </a:rPr>
              <a:t>Старший учитель» </a:t>
            </a:r>
            <a:r>
              <a:rPr lang="ru-RU" sz="2000" dirty="0" smtClean="0">
                <a:solidFill>
                  <a:prstClr val="black"/>
                </a:solidFill>
              </a:rPr>
              <a:t>(</a:t>
            </a:r>
            <a:r>
              <a:rPr lang="ru-RU" sz="2000" dirty="0">
                <a:solidFill>
                  <a:prstClr val="black"/>
                </a:solidFill>
              </a:rPr>
              <a:t>проектирование и реализация </a:t>
            </a:r>
            <a:r>
              <a:rPr lang="ru-RU" sz="2000" dirty="0" smtClean="0">
                <a:solidFill>
                  <a:prstClr val="black"/>
                </a:solidFill>
              </a:rPr>
              <a:t>образовательной программы) 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000" dirty="0" smtClean="0">
                <a:solidFill>
                  <a:prstClr val="black"/>
                </a:solidFill>
              </a:rPr>
              <a:t>         (С) должность «</a:t>
            </a:r>
            <a:r>
              <a:rPr lang="ru-RU" sz="2000" b="1" dirty="0" smtClean="0">
                <a:solidFill>
                  <a:prstClr val="black"/>
                </a:solidFill>
              </a:rPr>
              <a:t>Ведущий учитель» </a:t>
            </a:r>
            <a:r>
              <a:rPr lang="ru-RU" sz="2000" dirty="0" smtClean="0">
                <a:solidFill>
                  <a:prstClr val="black"/>
                </a:solidFill>
              </a:rPr>
              <a:t>(управление </a:t>
            </a:r>
            <a:r>
              <a:rPr lang="ru-RU" sz="2000" dirty="0">
                <a:solidFill>
                  <a:prstClr val="black"/>
                </a:solidFill>
              </a:rPr>
              <a:t>проектированием и реализацией </a:t>
            </a:r>
            <a:r>
              <a:rPr lang="ru-RU" sz="2000" dirty="0" smtClean="0">
                <a:solidFill>
                  <a:prstClr val="black"/>
                </a:solidFill>
              </a:rPr>
              <a:t>ОО)</a:t>
            </a:r>
            <a:endParaRPr lang="ru-RU" sz="2000" i="1" dirty="0" smtClean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8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Заключительные положения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037040"/>
          </a:xfrm>
        </p:spPr>
        <p:txBody>
          <a:bodyPr>
            <a:noAutofit/>
          </a:bodyPr>
          <a:lstStyle/>
          <a:p>
            <a:pPr marL="0" indent="0"/>
            <a:r>
              <a:rPr lang="ru-RU" sz="1400" dirty="0" smtClean="0"/>
              <a:t> </a:t>
            </a:r>
            <a:r>
              <a:rPr lang="ru-RU" sz="1800" dirty="0" smtClean="0"/>
              <a:t>Постановление Правительства РФ от 27 июня 2016 года № 584 устанавливает </a:t>
            </a:r>
            <a:r>
              <a:rPr lang="ru-RU" sz="1800" u="sng" dirty="0" smtClean="0"/>
              <a:t>до 1 января 2020 года </a:t>
            </a:r>
            <a:r>
              <a:rPr lang="ru-RU" sz="1800" dirty="0" smtClean="0"/>
              <a:t>переходный период для всех </a:t>
            </a:r>
            <a:r>
              <a:rPr lang="ru-RU" sz="1800" dirty="0" err="1" smtClean="0"/>
              <a:t>профстандартов</a:t>
            </a:r>
            <a:r>
              <a:rPr lang="ru-RU" sz="1800" dirty="0" smtClean="0"/>
              <a:t>.</a:t>
            </a:r>
          </a:p>
          <a:p>
            <a:pPr marL="0" indent="0"/>
            <a:r>
              <a:rPr lang="ru-RU" sz="1800" dirty="0" smtClean="0"/>
              <a:t>В </a:t>
            </a:r>
            <a:r>
              <a:rPr lang="ru-RU" sz="1800" dirty="0"/>
              <a:t>соответствии со ст. 196 ТК РФ подготовка работников и </a:t>
            </a:r>
            <a:r>
              <a:rPr lang="ru-RU" sz="1800" dirty="0" smtClean="0"/>
              <a:t>ДПО работников </a:t>
            </a:r>
            <a:r>
              <a:rPr lang="ru-RU" sz="1800" dirty="0"/>
              <a:t>осуществляются на условиях и в порядке, которые определяются </a:t>
            </a:r>
            <a:r>
              <a:rPr lang="ru-RU" sz="1800" dirty="0" smtClean="0"/>
              <a:t>коллективным </a:t>
            </a:r>
            <a:r>
              <a:rPr lang="ru-RU" sz="1800" dirty="0"/>
              <a:t>договором, соглашениями, трудовым договором</a:t>
            </a:r>
            <a:r>
              <a:rPr lang="ru-RU" sz="1800" dirty="0" smtClean="0"/>
              <a:t>.</a:t>
            </a:r>
          </a:p>
          <a:p>
            <a:pPr marL="0" indent="0"/>
            <a:r>
              <a:rPr lang="ru-RU" sz="1800" b="1" dirty="0" smtClean="0"/>
              <a:t>Некоторые </a:t>
            </a:r>
            <a:r>
              <a:rPr lang="ru-RU" sz="1800" b="1" dirty="0"/>
              <a:t>обязательные требования к квалификации и особые условия допуска к </a:t>
            </a:r>
            <a:r>
              <a:rPr lang="ru-RU" sz="1800" b="1" dirty="0" smtClean="0"/>
              <a:t>работе: </a:t>
            </a:r>
          </a:p>
          <a:p>
            <a:pPr>
              <a:buFontTx/>
              <a:buChar char="-"/>
            </a:pPr>
            <a:r>
              <a:rPr lang="ru-RU" sz="1800" dirty="0" smtClean="0"/>
              <a:t>Федеральный </a:t>
            </a:r>
            <a:r>
              <a:rPr lang="ru-RU" sz="1800" dirty="0"/>
              <a:t>закон от 29 декабря 2012 г. N 273-ФЗ "Об образовании в Российской Федерации", </a:t>
            </a:r>
            <a:r>
              <a:rPr lang="ru-RU" sz="1800" dirty="0">
                <a:hlinkClick r:id="rId3"/>
              </a:rPr>
              <a:t>статьи </a:t>
            </a:r>
            <a:r>
              <a:rPr lang="ru-RU" sz="1800" dirty="0" smtClean="0">
                <a:hlinkClick r:id="rId3"/>
              </a:rPr>
              <a:t>46</a:t>
            </a:r>
            <a:r>
              <a:rPr lang="ru-RU" sz="1800" dirty="0" smtClean="0"/>
              <a:t> (право на занятие </a:t>
            </a:r>
            <a:r>
              <a:rPr lang="ru-RU" sz="1800" dirty="0" err="1" smtClean="0"/>
              <a:t>педдеятельностью</a:t>
            </a:r>
            <a:r>
              <a:rPr lang="ru-RU" sz="1800" dirty="0" smtClean="0"/>
              <a:t>),</a:t>
            </a:r>
            <a:r>
              <a:rPr lang="ru-RU" sz="1800" dirty="0"/>
              <a:t> </a:t>
            </a:r>
            <a:r>
              <a:rPr lang="ru-RU" sz="1800" dirty="0" smtClean="0">
                <a:hlinkClick r:id="rId4"/>
              </a:rPr>
              <a:t>48</a:t>
            </a:r>
            <a:r>
              <a:rPr lang="ru-RU" sz="1800" dirty="0" smtClean="0"/>
              <a:t> (обязанности и ответственность </a:t>
            </a:r>
            <a:r>
              <a:rPr lang="ru-RU" sz="1800" dirty="0" err="1" smtClean="0"/>
              <a:t>педработников</a:t>
            </a:r>
            <a:r>
              <a:rPr lang="ru-RU" sz="1800" dirty="0" smtClean="0"/>
              <a:t>),</a:t>
            </a:r>
            <a:r>
              <a:rPr lang="ru-RU" sz="1800" dirty="0"/>
              <a:t> </a:t>
            </a:r>
            <a:r>
              <a:rPr lang="ru-RU" sz="1800" dirty="0" smtClean="0">
                <a:hlinkClick r:id="rId5"/>
              </a:rPr>
              <a:t>49</a:t>
            </a:r>
            <a:r>
              <a:rPr lang="ru-RU" sz="1800" dirty="0" smtClean="0"/>
              <a:t> (аттестация </a:t>
            </a:r>
            <a:r>
              <a:rPr lang="ru-RU" sz="1800" dirty="0" err="1" smtClean="0"/>
              <a:t>педработников</a:t>
            </a:r>
            <a:r>
              <a:rPr lang="ru-RU" sz="1800" dirty="0" smtClean="0"/>
              <a:t>),</a:t>
            </a:r>
            <a:r>
              <a:rPr lang="ru-RU" sz="1800" dirty="0"/>
              <a:t> </a:t>
            </a:r>
            <a:r>
              <a:rPr lang="ru-RU" sz="1800" dirty="0" smtClean="0">
                <a:hlinkClick r:id="rId6"/>
              </a:rPr>
              <a:t>51</a:t>
            </a:r>
            <a:r>
              <a:rPr lang="ru-RU" sz="1800" dirty="0" smtClean="0"/>
              <a:t> (правовой статус руководителя ОО) ,</a:t>
            </a:r>
            <a:r>
              <a:rPr lang="ru-RU" sz="1800" dirty="0"/>
              <a:t> </a:t>
            </a:r>
            <a:r>
              <a:rPr lang="ru-RU" sz="1800" dirty="0" smtClean="0">
                <a:hlinkClick r:id="rId7"/>
              </a:rPr>
              <a:t>52</a:t>
            </a:r>
            <a:r>
              <a:rPr lang="ru-RU" sz="1800" dirty="0" smtClean="0"/>
              <a:t>(иные работники ОО)</a:t>
            </a:r>
          </a:p>
          <a:p>
            <a:pPr>
              <a:buFontTx/>
              <a:buChar char="-"/>
            </a:pPr>
            <a:r>
              <a:rPr lang="ru-RU" sz="1800" dirty="0"/>
              <a:t>Трудовой кодекс РФ</a:t>
            </a:r>
            <a:r>
              <a:rPr lang="ru-RU" sz="1800" dirty="0" smtClean="0"/>
              <a:t>, </a:t>
            </a:r>
            <a:r>
              <a:rPr lang="ru-RU" sz="1800" dirty="0"/>
              <a:t> </a:t>
            </a:r>
            <a:r>
              <a:rPr lang="ru-RU" sz="1800" dirty="0">
                <a:hlinkClick r:id="rId8"/>
              </a:rPr>
              <a:t>статьи </a:t>
            </a:r>
            <a:r>
              <a:rPr lang="ru-RU" sz="1800" dirty="0" smtClean="0">
                <a:hlinkClick r:id="rId8"/>
              </a:rPr>
              <a:t>57, 69</a:t>
            </a:r>
            <a:r>
              <a:rPr lang="ru-RU" sz="1800" dirty="0" smtClean="0"/>
              <a:t>, 195.3,</a:t>
            </a:r>
            <a:r>
              <a:rPr lang="ru-RU" sz="1800" dirty="0"/>
              <a:t> </a:t>
            </a:r>
            <a:r>
              <a:rPr lang="ru-RU" sz="1800" dirty="0">
                <a:hlinkClick r:id="rId9"/>
              </a:rPr>
              <a:t>213</a:t>
            </a:r>
            <a:r>
              <a:rPr lang="ru-RU" sz="1800" dirty="0"/>
              <a:t>, </a:t>
            </a:r>
            <a:r>
              <a:rPr lang="ru-RU" sz="1800" dirty="0">
                <a:hlinkClick r:id="rId10"/>
              </a:rPr>
              <a:t>225</a:t>
            </a:r>
            <a:r>
              <a:rPr lang="ru-RU" sz="1800" dirty="0"/>
              <a:t>, </a:t>
            </a:r>
            <a:r>
              <a:rPr lang="ru-RU" sz="1800" dirty="0">
                <a:hlinkClick r:id="rId11"/>
              </a:rPr>
              <a:t>331</a:t>
            </a:r>
            <a:r>
              <a:rPr lang="ru-RU" sz="1800" dirty="0"/>
              <a:t>, </a:t>
            </a:r>
            <a:r>
              <a:rPr lang="ru-RU" sz="1800" dirty="0" smtClean="0">
                <a:hlinkClick r:id="rId12"/>
              </a:rPr>
              <a:t>351.1</a:t>
            </a:r>
            <a:endParaRPr lang="ru-RU" sz="1800" dirty="0" smtClean="0"/>
          </a:p>
          <a:p>
            <a:r>
              <a:rPr lang="ru-RU" sz="1800" i="1" dirty="0" smtClean="0">
                <a:solidFill>
                  <a:srgbClr val="C00000"/>
                </a:solidFill>
              </a:rPr>
              <a:t>За неприменение и неправильное применение </a:t>
            </a:r>
            <a:r>
              <a:rPr lang="ru-RU" sz="1600" i="1" dirty="0" smtClean="0">
                <a:solidFill>
                  <a:srgbClr val="C00000"/>
                </a:solidFill>
              </a:rPr>
              <a:t>(не соблюдение обязательных требований законодательства</a:t>
            </a:r>
            <a:r>
              <a:rPr lang="ru-RU" sz="1800" i="1" dirty="0" smtClean="0">
                <a:solidFill>
                  <a:srgbClr val="C00000"/>
                </a:solidFill>
              </a:rPr>
              <a:t>) </a:t>
            </a:r>
            <a:r>
              <a:rPr lang="ru-RU" sz="1800" i="1" dirty="0" err="1" smtClean="0">
                <a:solidFill>
                  <a:srgbClr val="C00000"/>
                </a:solidFill>
              </a:rPr>
              <a:t>профстандартов</a:t>
            </a:r>
            <a:r>
              <a:rPr lang="ru-RU" sz="1800" i="1" dirty="0" smtClean="0">
                <a:solidFill>
                  <a:srgbClr val="C00000"/>
                </a:solidFill>
              </a:rPr>
              <a:t> работодателю может быть выдано предписание, а также может быть привлечен к административной ответственности</a:t>
            </a:r>
            <a:r>
              <a:rPr lang="ru-RU" sz="1800" i="1" dirty="0">
                <a:solidFill>
                  <a:srgbClr val="C00000"/>
                </a:solidFill>
              </a:rPr>
              <a:t/>
            </a:r>
            <a:br>
              <a:rPr lang="ru-RU" sz="1800" i="1" dirty="0">
                <a:solidFill>
                  <a:srgbClr val="C00000"/>
                </a:solidFill>
              </a:rPr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 smtClean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53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Дальнейшие шаги…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sz="2000" dirty="0" smtClean="0"/>
              <a:t>Реализация  утвержденного Плана мероприятий («дорожной карты») Министерства образования и науки РТ по введению национальной системы учительского роста, в том числе профессиональных стандартов</a:t>
            </a:r>
          </a:p>
          <a:p>
            <a:r>
              <a:rPr lang="ru-RU" sz="2000" dirty="0" smtClean="0"/>
              <a:t>Проведение МОиН РТ проектных семинаров по введению профессиональных стандартов</a:t>
            </a:r>
          </a:p>
          <a:p>
            <a:r>
              <a:rPr lang="ru-RU" sz="2000" dirty="0" smtClean="0"/>
              <a:t>Организация подготовительных этапов на уровне ОО:</a:t>
            </a:r>
          </a:p>
          <a:p>
            <a:pPr>
              <a:buFontTx/>
              <a:buChar char="-"/>
            </a:pPr>
            <a:r>
              <a:rPr lang="ru-RU" sz="2000" i="1" dirty="0" smtClean="0"/>
              <a:t>подготовка и переподготовка кадров;</a:t>
            </a:r>
          </a:p>
          <a:p>
            <a:pPr>
              <a:buFontTx/>
              <a:buChar char="-"/>
            </a:pPr>
            <a:r>
              <a:rPr lang="ru-RU" sz="2000" i="1" dirty="0"/>
              <a:t>п</a:t>
            </a:r>
            <a:r>
              <a:rPr lang="ru-RU" sz="2000" i="1" dirty="0" smtClean="0"/>
              <a:t>роведение педагогических советов;</a:t>
            </a:r>
          </a:p>
          <a:p>
            <a:pPr>
              <a:buFontTx/>
              <a:buChar char="-"/>
            </a:pPr>
            <a:r>
              <a:rPr lang="ru-RU" sz="2000" i="1" dirty="0" smtClean="0"/>
              <a:t>разработка локальных актов в соответствии с требованиями стандартов (коллективный договор, должностная инструкция, соглашение, трудовой договор …)</a:t>
            </a:r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2200" dirty="0" smtClean="0"/>
              <a:t>о применении требований к образованию и обучению по должности «учитель», установленных профессиональным стандартом «Педагог…» 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Согласно части четвертой статьи 196 ТК РФ в случаях, предусмотренных федеральными законами, иными нормативными правовыми актами Российской Федерации, работодатель обязан проводить профессиональное обучение или дополнительное профессиональное образование работников, если это является условием выполнения работниками определенных видов деятельности.</a:t>
            </a:r>
          </a:p>
          <a:p>
            <a:r>
              <a:rPr lang="ru-RU" sz="2400" dirty="0" smtClean="0"/>
              <a:t>Обязанность работодателя проводить профессиональное обучение или дополнительное профессиональное образование работников подразумевает, что оно проводится за счет средств работодателя.</a:t>
            </a:r>
          </a:p>
          <a:p>
            <a:r>
              <a:rPr lang="ru-RU" sz="2400" dirty="0" smtClean="0"/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  <a:endParaRPr lang="ru-RU" sz="2400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профстандарта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«Педагог»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(учитель, воспитатель)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b="1" dirty="0" smtClean="0"/>
              <a:t>Проект профессионального стандарта «Педагог дошкольного образования»</a:t>
            </a:r>
          </a:p>
          <a:p>
            <a:pPr>
              <a:buNone/>
            </a:pPr>
            <a:r>
              <a:rPr lang="ru-RU" sz="2400" dirty="0" smtClean="0"/>
              <a:t>ПС разработан с учетом концепции НСУР, является уровневым, предполагает 2 ступени — воспитатель и старший воспитатель (в связи с этим обновлено содержание функциональных обязанностей старшего воспитателя в отличие от действующего ЕКС, а именно предусмотрена его деятельность по реализации образовательных программ дошкольного образования — работа с детьми);</a:t>
            </a:r>
          </a:p>
          <a:p>
            <a:pPr>
              <a:buNone/>
            </a:pPr>
            <a:r>
              <a:rPr lang="ru-RU" sz="2400" dirty="0" smtClean="0"/>
              <a:t>ПС носит комплексный характер, включает в себя должности всех педагогических работников ДОО, систематизирует их функционал, при этом для должностей «музыкальный руководитель», «инструктор по физической культуре» и «методист» (применительно к сфере дошкольного образования) </a:t>
            </a:r>
            <a:r>
              <a:rPr lang="ru-RU" sz="2400" dirty="0" err="1" smtClean="0"/>
              <a:t>профстандарт</a:t>
            </a:r>
            <a:r>
              <a:rPr lang="ru-RU" sz="2400" dirty="0" smtClean="0"/>
              <a:t> разработан впервые.</a:t>
            </a:r>
            <a:endParaRPr lang="ru-RU" sz="2400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профстандарта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«Педагог»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(учитель, воспитатель)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b="1" dirty="0" smtClean="0"/>
              <a:t>Проект профессионального стандарта «Педагог начального общего, основного общего, среднего общего образования»</a:t>
            </a:r>
          </a:p>
          <a:p>
            <a:pPr>
              <a:buNone/>
            </a:pPr>
            <a:r>
              <a:rPr lang="ru-RU" b="1" dirty="0" smtClean="0"/>
              <a:t>   «горизонтальная» </a:t>
            </a:r>
            <a:r>
              <a:rPr lang="ru-RU" dirty="0" smtClean="0"/>
              <a:t>(СЗД, первая, высшая кв.категории) и </a:t>
            </a:r>
            <a:r>
              <a:rPr lang="ru-RU" b="1" dirty="0" smtClean="0"/>
              <a:t>«вертикальная» </a:t>
            </a:r>
            <a:r>
              <a:rPr lang="ru-RU" i="1" dirty="0" smtClean="0"/>
              <a:t>(должности «учитель», «старший учитель», «ведущий учитель») </a:t>
            </a:r>
            <a:r>
              <a:rPr lang="ru-RU" dirty="0" smtClean="0"/>
              <a:t>траектория профессионального роста педагога</a:t>
            </a:r>
            <a:endParaRPr lang="ru-RU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«Руководитель общеобразовательной организации» (проект)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b="1" dirty="0" smtClean="0"/>
              <a:t>Кадровый резерв</a:t>
            </a:r>
          </a:p>
          <a:p>
            <a:r>
              <a:rPr lang="ru-RU" b="1" dirty="0" smtClean="0"/>
              <a:t>Назначение </a:t>
            </a:r>
          </a:p>
          <a:p>
            <a:r>
              <a:rPr lang="ru-RU" b="1" dirty="0" smtClean="0"/>
              <a:t>Аттестация (с 1 июня 2020 года во всех субъектах РФ)</a:t>
            </a:r>
          </a:p>
          <a:p>
            <a:r>
              <a:rPr lang="ru-RU" b="1" dirty="0" smtClean="0"/>
              <a:t>Поддержка профессионального развития руководителей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-диагностика дефицита профессиональных компетенций;</a:t>
            </a:r>
          </a:p>
          <a:p>
            <a:pPr>
              <a:buNone/>
            </a:pPr>
            <a:r>
              <a:rPr lang="ru-RU" dirty="0" smtClean="0"/>
              <a:t>-формирование индивидуального образовательного маршрута (подготовка или ДПО)</a:t>
            </a:r>
            <a:endParaRPr lang="ru-RU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6" y="72364"/>
            <a:ext cx="12192000" cy="684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27648" y="2924944"/>
            <a:ext cx="8120173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0800" marR="2136775" indent="469900" algn="ctr">
              <a:lnSpc>
                <a:spcPts val="21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ea typeface="Calibri"/>
              </a:rPr>
              <a:t>Спасибо за внимание !</a:t>
            </a:r>
          </a:p>
        </p:txBody>
      </p:sp>
      <p:pic>
        <p:nvPicPr>
          <p:cNvPr id="4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1216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6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365125"/>
            <a:ext cx="10081120" cy="1983755"/>
          </a:xfrm>
        </p:spPr>
        <p:txBody>
          <a:bodyPr>
            <a:normAutofit fontScale="90000"/>
          </a:bodyPr>
          <a:lstStyle/>
          <a:p>
            <a:r>
              <a:rPr lang="ru-RU" sz="3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стандарты в сфере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1800" b="1" i="1" dirty="0" smtClean="0"/>
              <a:t>Педагог </a:t>
            </a:r>
            <a:r>
              <a:rPr lang="ru-RU" sz="1800" b="1" i="1" dirty="0"/>
              <a:t>– ключевая фигура реформирования образования. </a:t>
            </a:r>
            <a:r>
              <a:rPr lang="ru-RU" sz="1800" b="1" i="1" dirty="0" smtClean="0"/>
              <a:t/>
            </a:r>
            <a:br>
              <a:rPr lang="ru-RU" sz="1800" b="1" i="1" dirty="0" smtClean="0"/>
            </a:br>
            <a:r>
              <a:rPr lang="ru-RU" sz="1800" b="1" i="1" dirty="0" smtClean="0"/>
              <a:t>«</a:t>
            </a:r>
            <a:r>
              <a:rPr lang="ru-RU" sz="1800" b="1" i="1" dirty="0"/>
              <a:t>В деле обучения и воспитания, во всем школьном деле ничего нельзя улучшить, минуя голову учителя» (К.Д. Ушинский). 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 (учитель, воспитатель)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(18.10.2013 №544н)</a:t>
            </a:r>
          </a:p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педагога-психолога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(24.07.2015 №514н)</a:t>
            </a:r>
          </a:p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 ДОД и взрослых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(08.09.2015 №613н)</a:t>
            </a:r>
          </a:p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 профессионального обучения, профессионального образования и ДПО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(08.09.2015 №608н)</a:t>
            </a:r>
          </a:p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специалиста в области воспитания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(10.01.2017 №10н)</a:t>
            </a:r>
          </a:p>
          <a:p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7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7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584" y="365125"/>
            <a:ext cx="9002216" cy="1325563"/>
          </a:xfrm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rgbClr val="002060"/>
                </a:solidFill>
              </a:rPr>
              <a:t>Профессиональный стандарт педагога </a:t>
            </a:r>
            <a:r>
              <a:rPr lang="ru-RU" sz="2800" b="1" dirty="0" smtClean="0">
                <a:solidFill>
                  <a:srgbClr val="002060"/>
                </a:solidFill>
              </a:rPr>
              <a:t>(учитель, воспитатель)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41764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Утвержден приказом Минтруда и социальной защиты РФ от 18 октября 2013г.  № 544н.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Будет применяться работодателями (директорами школ) при формировании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кадровой политики, при организации обучения и аттестации работников, заключении трудовых договоров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разработке должностных инструкций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установлении систем оплаты труда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7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365125"/>
            <a:ext cx="9578280" cy="1325563"/>
          </a:xfrm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rgbClr val="002060"/>
                </a:solidFill>
              </a:rPr>
              <a:t>Профессиональный стандарт педагога </a:t>
            </a:r>
            <a:r>
              <a:rPr lang="ru-RU" sz="2800" b="1" dirty="0" smtClean="0">
                <a:solidFill>
                  <a:srgbClr val="002060"/>
                </a:solidFill>
              </a:rPr>
              <a:t>(учитель, воспитатель)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b="1" i="1" dirty="0" smtClean="0"/>
              <a:t>Зачем необходим профессиональный стандарт?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Меняется мир, изменяются дети, что, в свою очередь, выдвигает новые требования к квалификации педагога.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Главное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профессиональное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качество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которое педагог должен постоянно демонстрировать своим ученикам, 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умение учиться.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нового профессионального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стандарта педагога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должно повлечь за собой изменение стандартов его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подготовки, переподготовки в вузе и в центрах повышения квалификации.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Профессиональный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педагога, который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должен прийти на смену морально устаревшим документам,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призван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прежде всего, раскрепостить педагога,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дать новый импульс его развитию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Характеристика стандарта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Профессиональный </a:t>
            </a:r>
            <a:r>
              <a:rPr lang="ru-RU" sz="2000" dirty="0"/>
              <a:t>стандарт педагога – рамочный документ, в </a:t>
            </a:r>
            <a:r>
              <a:rPr lang="ru-RU" sz="2000" dirty="0" smtClean="0"/>
              <a:t>котором </a:t>
            </a:r>
            <a:r>
              <a:rPr lang="ru-RU" sz="2000" dirty="0"/>
              <a:t>определяются </a:t>
            </a:r>
            <a:r>
              <a:rPr lang="ru-RU" sz="2000" b="1" dirty="0"/>
              <a:t>основные </a:t>
            </a:r>
            <a:r>
              <a:rPr lang="ru-RU" sz="2000" dirty="0"/>
              <a:t>требования к его </a:t>
            </a:r>
            <a:r>
              <a:rPr lang="ru-RU" sz="2000" dirty="0" smtClean="0"/>
              <a:t>квалификации</a:t>
            </a:r>
          </a:p>
          <a:p>
            <a:r>
              <a:rPr lang="ru-RU" sz="2000" dirty="0">
                <a:solidFill>
                  <a:srgbClr val="7030A0"/>
                </a:solidFill>
              </a:rPr>
              <a:t>Общенациональная рамка стандарта может быть дополнена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региональными требованиями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 имеют возможность сформулировать свои внутренние стандарты</a:t>
            </a:r>
            <a:r>
              <a:rPr lang="ru-RU" sz="2000" dirty="0" smtClean="0">
                <a:solidFill>
                  <a:srgbClr val="7030A0"/>
                </a:solidFill>
              </a:rPr>
              <a:t>, на основе которых нужно будет разработать и принять локальные нормативные акты, закрепляющие требования к квалификации педагогов, соответствующие задачам данной образовательной организации и специфике ее деятельности.</a:t>
            </a:r>
          </a:p>
          <a:p>
            <a:r>
              <a:rPr lang="ru-RU" sz="2000" dirty="0" smtClean="0"/>
              <a:t>Профессиональный </a:t>
            </a:r>
            <a:r>
              <a:rPr lang="ru-RU" sz="2000" dirty="0"/>
              <a:t>стандарт педагога является </a:t>
            </a:r>
            <a:r>
              <a:rPr lang="ru-RU" sz="2000" i="1" dirty="0"/>
              <a:t>уровневым, </a:t>
            </a:r>
            <a:r>
              <a:rPr lang="ru-RU" sz="2000" dirty="0"/>
              <a:t>учитывающим специфику работы педагогов в дошкольных учреждениях, начальной, основной и старшей школе.</a:t>
            </a:r>
          </a:p>
          <a:p>
            <a:r>
              <a:rPr lang="ru-RU" sz="2000" dirty="0"/>
              <a:t>Профессиональный стандарт педагога отражает структуру его профессиональной деятельности: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обучение, воспитание и развитие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72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Содержание </a:t>
            </a:r>
            <a:r>
              <a:rPr lang="ru-RU" b="1" dirty="0" smtClean="0">
                <a:solidFill>
                  <a:srgbClr val="002060"/>
                </a:solidFill>
              </a:rPr>
              <a:t>стандарта </a:t>
            </a:r>
            <a:r>
              <a:rPr lang="ru-RU" b="1" dirty="0">
                <a:solidFill>
                  <a:srgbClr val="002060"/>
                </a:solidFill>
              </a:rPr>
              <a:t>педагога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2700" dirty="0" smtClean="0"/>
              <a:t>Часть первая: </a:t>
            </a:r>
            <a:r>
              <a:rPr lang="ru-RU" sz="2700" b="1" u="sng" dirty="0" smtClean="0">
                <a:solidFill>
                  <a:schemeClr val="accent1">
                    <a:lumMod val="50000"/>
                  </a:schemeClr>
                </a:solidFill>
              </a:rPr>
              <a:t>обучение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i="1" dirty="0" smtClean="0"/>
              <a:t>Педагог </a:t>
            </a:r>
            <a:r>
              <a:rPr lang="ru-RU" sz="8000" b="1" i="1" dirty="0"/>
              <a:t>должен</a:t>
            </a:r>
            <a:r>
              <a:rPr lang="ru-RU" sz="8000" b="1" i="1" dirty="0" smtClean="0"/>
              <a:t>:</a:t>
            </a:r>
          </a:p>
          <a:p>
            <a:r>
              <a:rPr lang="ru-RU" sz="8000" dirty="0" smtClean="0"/>
              <a:t>Демонстрировать </a:t>
            </a:r>
            <a:r>
              <a:rPr lang="ru-RU" sz="8000" dirty="0"/>
              <a:t>знание предмета и программы обучения.</a:t>
            </a:r>
          </a:p>
          <a:p>
            <a:r>
              <a:rPr lang="ru-RU" sz="8000" dirty="0" smtClean="0"/>
              <a:t>Уметь </a:t>
            </a:r>
            <a:r>
              <a:rPr lang="ru-RU" sz="8000" dirty="0"/>
              <a:t>планировать, проводить уроки, анализировать их эффективность (самоанализ урока).</a:t>
            </a:r>
          </a:p>
          <a:p>
            <a:r>
              <a:rPr lang="ru-RU" sz="8000" dirty="0" smtClean="0"/>
              <a:t>Владеть </a:t>
            </a:r>
            <a:r>
              <a:rPr lang="ru-RU" sz="8000" dirty="0"/>
              <a:t>формами и методами обучения, выходящими за рамки уроков: лабораторные эксперименты, полевая практика и т.п</a:t>
            </a:r>
            <a:r>
              <a:rPr lang="ru-RU" sz="8000" dirty="0" smtClean="0"/>
              <a:t>.</a:t>
            </a:r>
            <a:r>
              <a:rPr lang="ru-RU" sz="8000" dirty="0"/>
              <a:t> </a:t>
            </a:r>
            <a:endParaRPr lang="ru-RU" sz="8000" dirty="0" smtClean="0"/>
          </a:p>
          <a:p>
            <a:r>
              <a:rPr lang="ru-RU" sz="8000" dirty="0" smtClean="0"/>
              <a:t>Использовать </a:t>
            </a:r>
            <a:r>
              <a:rPr lang="ru-RU" sz="8000" dirty="0"/>
              <a:t>специальные подходы к обучению, для того чтобы включить в образовательный процесс всех учеников: со специальными потребностями в образовании; одаренных учеников; учеников, для которых русский язык не является родным; учеников с ограниченными возможностями и т.д.</a:t>
            </a:r>
          </a:p>
          <a:p>
            <a:r>
              <a:rPr lang="ru-RU" sz="8000" dirty="0" smtClean="0"/>
              <a:t>Уметь </a:t>
            </a:r>
            <a:r>
              <a:rPr lang="ru-RU" sz="8000" dirty="0"/>
              <a:t>объективно оценивать знания учеников, используя разные формы и методы контроля.</a:t>
            </a:r>
          </a:p>
          <a:p>
            <a:r>
              <a:rPr lang="ru-RU" sz="8000" dirty="0" smtClean="0"/>
              <a:t>Владеть </a:t>
            </a:r>
            <a:r>
              <a:rPr lang="ru-RU" sz="8000" dirty="0"/>
              <a:t>ИКТ-компетенциями </a:t>
            </a:r>
            <a:r>
              <a:rPr lang="ru-RU" sz="8000" dirty="0" smtClean="0"/>
              <a:t>и др.</a:t>
            </a: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sz="1800" i="1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5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Содержание </a:t>
            </a:r>
            <a:r>
              <a:rPr lang="ru-RU" b="1" dirty="0" smtClean="0">
                <a:solidFill>
                  <a:srgbClr val="002060"/>
                </a:solidFill>
              </a:rPr>
              <a:t>стандарта педагога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2700" dirty="0" smtClean="0"/>
              <a:t>Часть вторая: </a:t>
            </a:r>
            <a:r>
              <a:rPr lang="ru-RU" sz="2700" b="1" u="sng" dirty="0" smtClean="0">
                <a:solidFill>
                  <a:schemeClr val="accent1">
                    <a:lumMod val="50000"/>
                  </a:schemeClr>
                </a:solidFill>
              </a:rPr>
              <a:t>воспитательная работа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>
                <a:solidFill>
                  <a:srgbClr val="002060"/>
                </a:solidFill>
              </a:rPr>
              <a:t> 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b="1" i="1" dirty="0" smtClean="0"/>
              <a:t>Педагог </a:t>
            </a:r>
            <a:r>
              <a:rPr lang="ru-RU" sz="3300" b="1" i="1" dirty="0"/>
              <a:t>должен</a:t>
            </a:r>
            <a:r>
              <a:rPr lang="ru-RU" sz="3300" b="1" i="1" dirty="0" smtClean="0"/>
              <a:t>:</a:t>
            </a:r>
          </a:p>
          <a:p>
            <a:r>
              <a:rPr lang="ru-RU" dirty="0"/>
              <a:t>Владеть формами и методами воспитательной работы, используя их как на уроке, так и во внеклассной деятельности.</a:t>
            </a:r>
          </a:p>
          <a:p>
            <a:r>
              <a:rPr lang="ru-RU" dirty="0"/>
              <a:t>Уметь общаться с детьми, признавая их достоинство, понимая и принимая их.</a:t>
            </a:r>
          </a:p>
          <a:p>
            <a:r>
              <a:rPr lang="ru-RU" dirty="0"/>
              <a:t>Уметь строить воспитательную деятельность с учетом культурных различий детей, половозрастных и индивидуальных особенностей.</a:t>
            </a:r>
          </a:p>
          <a:p>
            <a:r>
              <a:rPr lang="ru-RU" dirty="0"/>
              <a:t>Уметь поддерживать конструктивные воспитательные усилия родителей (лиц, их заменяющих) учащихся, привлекать семью к решению вопросов воспитания ребенка.</a:t>
            </a:r>
          </a:p>
          <a:p>
            <a:r>
              <a:rPr lang="ru-RU" dirty="0"/>
              <a:t>Уметь защищать достоинство и интересы учащихся, помогать детям, оказавшимся в конфликтной ситуации и/или неблагоприятных </a:t>
            </a:r>
            <a:r>
              <a:rPr lang="ru-RU" dirty="0" smtClean="0"/>
              <a:t>условиях и др.</a:t>
            </a:r>
          </a:p>
          <a:p>
            <a:endParaRPr lang="ru-RU" dirty="0"/>
          </a:p>
          <a:p>
            <a:pPr marL="0" indent="0">
              <a:buNone/>
            </a:pPr>
            <a:endParaRPr lang="ru-RU" sz="1800" i="1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0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365125"/>
            <a:ext cx="9506272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Содержание </a:t>
            </a:r>
            <a:r>
              <a:rPr lang="ru-RU" sz="4000" b="1" dirty="0" smtClean="0">
                <a:solidFill>
                  <a:srgbClr val="002060"/>
                </a:solidFill>
              </a:rPr>
              <a:t>стандарта </a:t>
            </a:r>
            <a:r>
              <a:rPr lang="ru-RU" sz="4000" b="1" dirty="0">
                <a:solidFill>
                  <a:srgbClr val="002060"/>
                </a:solidFill>
              </a:rPr>
              <a:t>педагога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dirty="0" smtClean="0"/>
              <a:t> </a:t>
            </a:r>
            <a:r>
              <a:rPr lang="ru-RU" sz="2400" dirty="0" smtClean="0"/>
              <a:t>Часть третья: </a:t>
            </a:r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</a:rPr>
              <a:t>развитие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Личностные </a:t>
            </a:r>
            <a:r>
              <a:rPr lang="ru-RU" dirty="0"/>
              <a:t>качества и профессиональные компетенции, необходимые педагогу для осуществления развивающей </a:t>
            </a:r>
            <a:r>
              <a:rPr lang="ru-RU" dirty="0" smtClean="0"/>
              <a:t>деятельности</a:t>
            </a:r>
            <a:endParaRPr lang="ru-RU" sz="3300" dirty="0"/>
          </a:p>
          <a:p>
            <a:pPr marL="0" indent="0">
              <a:buNone/>
            </a:pPr>
            <a:r>
              <a:rPr lang="ru-RU" sz="3300" b="1" i="1" dirty="0" smtClean="0"/>
              <a:t>Педагог </a:t>
            </a:r>
            <a:r>
              <a:rPr lang="ru-RU" sz="3300" b="1" i="1" dirty="0"/>
              <a:t>должен</a:t>
            </a:r>
            <a:r>
              <a:rPr lang="ru-RU" sz="3300" b="1" i="1" dirty="0" smtClean="0"/>
              <a:t>:</a:t>
            </a:r>
          </a:p>
          <a:p>
            <a:r>
              <a:rPr lang="ru-RU" dirty="0"/>
              <a:t>Готовность принять разных детей, вне зависимости от их реальных учебных </a:t>
            </a:r>
            <a:r>
              <a:rPr lang="ru-RU" dirty="0" smtClean="0"/>
              <a:t>возможностей</a:t>
            </a:r>
          </a:p>
          <a:p>
            <a:r>
              <a:rPr lang="ru-RU" dirty="0"/>
              <a:t>Умение составлять совместно с другими специалистами программу индивидуального развития </a:t>
            </a:r>
            <a:r>
              <a:rPr lang="ru-RU" dirty="0" smtClean="0"/>
              <a:t>ребенка</a:t>
            </a:r>
          </a:p>
          <a:p>
            <a:r>
              <a:rPr lang="ru-RU" dirty="0"/>
              <a:t>Умение отслеживать динамику развития ребенка</a:t>
            </a:r>
            <a:r>
              <a:rPr lang="ru-RU" dirty="0" smtClean="0"/>
              <a:t>.</a:t>
            </a:r>
          </a:p>
          <a:p>
            <a:r>
              <a:rPr lang="ru-RU" dirty="0"/>
              <a:t>Умение проектировать психологически безопасную и комфортную образовательную среду, знать и уметь проводить профилактику различных форм насилия в </a:t>
            </a:r>
            <a:r>
              <a:rPr lang="ru-RU" dirty="0" smtClean="0"/>
              <a:t>школе и др.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sz="1800" i="1" dirty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8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12191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365125"/>
            <a:ext cx="9578280" cy="1325563"/>
          </a:xfrm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rgbClr val="002060"/>
                </a:solidFill>
              </a:rPr>
              <a:t>Новые компетенции профессионального стандарта педагога (учитель, воспитатель)</a:t>
            </a:r>
            <a:endParaRPr lang="ru-RU" sz="37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3460976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400" dirty="0" smtClean="0"/>
              <a:t>Работа с </a:t>
            </a:r>
            <a:r>
              <a:rPr lang="ru-RU" sz="2400" u="sng" dirty="0" smtClean="0"/>
              <a:t>одаренными обучающимися</a:t>
            </a:r>
            <a:endParaRPr lang="ru-RU" sz="2400" dirty="0" smtClean="0"/>
          </a:p>
          <a:p>
            <a:pPr lvl="0"/>
            <a:r>
              <a:rPr lang="ru-RU" sz="2400" dirty="0" smtClean="0"/>
              <a:t>Работа в условиях реализации школой программ </a:t>
            </a:r>
            <a:r>
              <a:rPr lang="ru-RU" sz="2400" u="sng" dirty="0" smtClean="0"/>
              <a:t>инклюзивного образования</a:t>
            </a:r>
            <a:endParaRPr lang="ru-RU" sz="2400" dirty="0" smtClean="0"/>
          </a:p>
          <a:p>
            <a:pPr lvl="0"/>
            <a:r>
              <a:rPr lang="ru-RU" sz="2400" dirty="0" smtClean="0"/>
              <a:t>Преподавание </a:t>
            </a:r>
            <a:r>
              <a:rPr lang="ru-RU" sz="2400" u="sng" dirty="0" smtClean="0"/>
              <a:t>русского языка</a:t>
            </a:r>
            <a:r>
              <a:rPr lang="ru-RU" sz="2400" dirty="0" smtClean="0"/>
              <a:t> обучающимся, для которых он </a:t>
            </a:r>
            <a:r>
              <a:rPr lang="ru-RU" sz="2400" u="sng" dirty="0" smtClean="0"/>
              <a:t>не является родным</a:t>
            </a:r>
            <a:endParaRPr lang="ru-RU" sz="2400" dirty="0" smtClean="0"/>
          </a:p>
          <a:p>
            <a:pPr lvl="0"/>
            <a:r>
              <a:rPr lang="ru-RU" sz="2400" dirty="0" smtClean="0"/>
              <a:t>Работа с обучающимися массовых школ, имеющими проблемы в развитии</a:t>
            </a:r>
          </a:p>
          <a:p>
            <a:pPr lvl="0"/>
            <a:r>
              <a:rPr lang="ru-RU" sz="2400" dirty="0" smtClean="0"/>
              <a:t>Работа с </a:t>
            </a:r>
            <a:r>
              <a:rPr lang="ru-RU" sz="2400" u="sng" dirty="0" err="1" smtClean="0"/>
              <a:t>девиантными</a:t>
            </a:r>
            <a:r>
              <a:rPr lang="ru-RU" sz="2400" dirty="0" smtClean="0"/>
              <a:t> и социально запущенными </a:t>
            </a:r>
            <a:r>
              <a:rPr lang="ru-RU" sz="2400" u="sng" dirty="0" smtClean="0"/>
              <a:t>обучающимися</a:t>
            </a:r>
            <a:r>
              <a:rPr lang="ru-RU" sz="2400" dirty="0" smtClean="0"/>
              <a:t>, имеющими серьезные отклонения в поведении</a:t>
            </a:r>
          </a:p>
          <a:p>
            <a:pPr lvl="0"/>
            <a:r>
              <a:rPr lang="ru-RU" sz="2400" dirty="0" smtClean="0"/>
              <a:t>Мониторинг и экспертиза качества обучения, соответствующие международным стандартам</a:t>
            </a:r>
          </a:p>
          <a:p>
            <a:endParaRPr lang="ru-RU" sz="27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" y="0"/>
            <a:ext cx="1487487" cy="93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10360</TotalTime>
  <Words>1319</Words>
  <Application>Microsoft Office PowerPoint</Application>
  <PresentationFormat>Широкоэкранный</PresentationFormat>
  <Paragraphs>112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Garamond</vt:lpstr>
      <vt:lpstr>Georgia</vt:lpstr>
      <vt:lpstr>Times New Roman</vt:lpstr>
      <vt:lpstr>Тема Office</vt:lpstr>
      <vt:lpstr>5_Тема Office</vt:lpstr>
      <vt:lpstr>3_Тема Office</vt:lpstr>
      <vt:lpstr>Презентация PowerPoint</vt:lpstr>
      <vt:lpstr>Профессиональные стандарты в сфере образования  Педагог – ключевая фигура реформирования образования.  «В деле обучения и воспитания, во всем школьном деле ничего нельзя улучшить, минуя голову учителя» (К.Д. Ушинский). </vt:lpstr>
      <vt:lpstr>Профессиональный стандарт педагога (учитель, воспитатель)</vt:lpstr>
      <vt:lpstr>Профессиональный стандарт педагога (учитель, воспитатель)</vt:lpstr>
      <vt:lpstr>Характеристика стандарта</vt:lpstr>
      <vt:lpstr>Содержание стандарта педагога  Часть первая: обучение </vt:lpstr>
      <vt:lpstr>Содержание стандарта педагога Часть вторая: воспитательная работа  </vt:lpstr>
      <vt:lpstr>Содержание стандарта педагога   Часть третья: развитие </vt:lpstr>
      <vt:lpstr>Новые компетенции профессионального стандарта педагога (учитель, воспитатель)</vt:lpstr>
      <vt:lpstr>Методы оценки выполнения требований профессионального стандарта педагога</vt:lpstr>
      <vt:lpstr>Должности и трудовые функции уровневого профессионального стандарта педагога</vt:lpstr>
      <vt:lpstr>Заключительные положения</vt:lpstr>
      <vt:lpstr>Дальнейшие шаги…</vt:lpstr>
      <vt:lpstr>Разъяснения Минпросвещения РФ о применении требований к образованию и обучению по должности «учитель», установленных профессиональным стандартом «Педагог…» </vt:lpstr>
      <vt:lpstr>Доработка профстандарта «Педагог»  (учитель, воспитатель)</vt:lpstr>
      <vt:lpstr>Доработка профстандарта «Педагог»  (учитель, воспитатель)</vt:lpstr>
      <vt:lpstr>Профессиональный стандарт «Руководитель общеобразовательной организации» (проект)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Выбор педагогами образовательных организаций  для повышения квалификации в 2016 году</dc:title>
  <dc:creator>Giniatullina</dc:creator>
  <cp:lastModifiedBy>Windows User</cp:lastModifiedBy>
  <cp:revision>890</cp:revision>
  <cp:lastPrinted>2019-01-25T14:43:40Z</cp:lastPrinted>
  <dcterms:created xsi:type="dcterms:W3CDTF">2015-12-30T06:08:30Z</dcterms:created>
  <dcterms:modified xsi:type="dcterms:W3CDTF">2019-10-10T07:28:13Z</dcterms:modified>
</cp:coreProperties>
</file>